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6" r:id="rId4"/>
    <p:sldId id="267" r:id="rId5"/>
    <p:sldId id="258" r:id="rId6"/>
    <p:sldId id="259" r:id="rId7"/>
    <p:sldId id="262" r:id="rId8"/>
    <p:sldId id="263" r:id="rId9"/>
    <p:sldId id="265" r:id="rId10"/>
    <p:sldId id="261" r:id="rId11"/>
    <p:sldId id="260" r:id="rId12"/>
    <p:sldId id="264"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382" autoAdjust="0"/>
    <p:restoredTop sz="94660"/>
  </p:normalViewPr>
  <p:slideViewPr>
    <p:cSldViewPr snapToGrid="0" showGuides="1">
      <p:cViewPr varScale="1">
        <p:scale>
          <a:sx n="86" d="100"/>
          <a:sy n="86" d="100"/>
        </p:scale>
        <p:origin x="1032" y="53"/>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enovo\AppData\Local\Microsoft\Windows\INetCache\Content.Outlook\SP3WARKK\PCE%20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PCE Graduates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2005-2006</c:v>
                </c:pt>
                <c:pt idx="1">
                  <c:v>2006-2007</c:v>
                </c:pt>
                <c:pt idx="2">
                  <c:v>2007-2008</c:v>
                </c:pt>
                <c:pt idx="3">
                  <c:v>2008-2009</c:v>
                </c:pt>
                <c:pt idx="4">
                  <c:v>2009-2010</c:v>
                </c:pt>
                <c:pt idx="5">
                  <c:v>2010-2011</c:v>
                </c:pt>
                <c:pt idx="6">
                  <c:v>2011-2012</c:v>
                </c:pt>
                <c:pt idx="7">
                  <c:v>2012-2013</c:v>
                </c:pt>
                <c:pt idx="8">
                  <c:v>2013-2014</c:v>
                </c:pt>
                <c:pt idx="9">
                  <c:v>2014-2015</c:v>
                </c:pt>
              </c:strCache>
            </c:strRef>
          </c:cat>
          <c:val>
            <c:numRef>
              <c:f>Sheet1!$B$2:$B$11</c:f>
              <c:numCache>
                <c:formatCode>General</c:formatCode>
                <c:ptCount val="10"/>
                <c:pt idx="0">
                  <c:v>8</c:v>
                </c:pt>
                <c:pt idx="1">
                  <c:v>11</c:v>
                </c:pt>
                <c:pt idx="2">
                  <c:v>7</c:v>
                </c:pt>
                <c:pt idx="3">
                  <c:v>14</c:v>
                </c:pt>
                <c:pt idx="4">
                  <c:v>10</c:v>
                </c:pt>
                <c:pt idx="5">
                  <c:v>26</c:v>
                </c:pt>
                <c:pt idx="6">
                  <c:v>24</c:v>
                </c:pt>
                <c:pt idx="7">
                  <c:v>29</c:v>
                </c:pt>
                <c:pt idx="8">
                  <c:v>31</c:v>
                </c:pt>
                <c:pt idx="9">
                  <c:v>18</c:v>
                </c:pt>
              </c:numCache>
            </c:numRef>
          </c:val>
          <c:extLst>
            <c:ext xmlns:c16="http://schemas.microsoft.com/office/drawing/2014/chart" uri="{C3380CC4-5D6E-409C-BE32-E72D297353CC}">
              <c16:uniqueId val="{00000000-C05F-4392-8352-359FF273C9C0}"/>
            </c:ext>
          </c:extLst>
        </c:ser>
        <c:dLbls>
          <c:showLegendKey val="0"/>
          <c:showVal val="0"/>
          <c:showCatName val="0"/>
          <c:showSerName val="0"/>
          <c:showPercent val="0"/>
          <c:showBubbleSize val="0"/>
        </c:dLbls>
        <c:gapWidth val="219"/>
        <c:overlap val="-27"/>
        <c:axId val="775013960"/>
        <c:axId val="775016584"/>
      </c:barChart>
      <c:catAx>
        <c:axId val="77501396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Academic Year</a:t>
                </a:r>
              </a:p>
            </c:rich>
          </c:tx>
          <c:layout>
            <c:manualLayout>
              <c:xMode val="edge"/>
              <c:yMode val="edge"/>
              <c:x val="0.39755424321959754"/>
              <c:y val="0.8833100029163021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775016584"/>
        <c:crosses val="autoZero"/>
        <c:auto val="1"/>
        <c:lblAlgn val="ctr"/>
        <c:lblOffset val="100"/>
        <c:noMultiLvlLbl val="0"/>
      </c:catAx>
      <c:valAx>
        <c:axId val="7750165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7750139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2EDF73-930E-4E6F-8606-EE7693039530}" type="datetimeFigureOut">
              <a:rPr lang="en-US" smtClean="0"/>
              <a:t>9/27/2021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A81B7B-2697-4C06-AE34-322907ADCE51}" type="slidenum">
              <a:rPr lang="en-US" smtClean="0"/>
              <a:t>‹Nr.›</a:t>
            </a:fld>
            <a:endParaRPr lang="en-US"/>
          </a:p>
        </p:txBody>
      </p:sp>
    </p:spTree>
    <p:extLst>
      <p:ext uri="{BB962C8B-B14F-4D97-AF65-F5344CB8AC3E}">
        <p14:creationId xmlns:p14="http://schemas.microsoft.com/office/powerpoint/2010/main" val="1524242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E39A81C-B41D-47B8-8FCC-88ADED513DBE}"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233970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AE7427-4938-464B-A251-54763512111F}"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3115673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3791CDB-ED28-430E-85EB-4146BAD47C9A}"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E51E7F3-F8D6-48AB-BA47-930BEABE86EC}" type="slidenum">
              <a:rPr lang="en-US" smtClean="0"/>
              <a:t>‹Nr.›</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146391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EB92A64A-184B-4CD5-A162-D94A18B2CE42}"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2437210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59969579-CD1C-4B4C-B89B-FB0FA3B6DDB4}"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E51E7F3-F8D6-48AB-BA47-930BEABE86EC}" type="slidenum">
              <a:rPr lang="en-US" smtClean="0"/>
              <a:t>‹Nr.›</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24069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ABE2F05-C83A-43EE-8BE5-B3CCC5D3EE3B}"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23234881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C81D066-E2DD-4DFA-BC74-553884A67A06}"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1328475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E8A6F0-EEDB-4478-8E06-DFDC96FB2B46}"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412366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782F0-2C28-4EBB-B254-334E71DB6EAA}"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3986434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3334516-CAB9-4271-BBB3-AFA36255CC6A}" type="datetime1">
              <a:rPr lang="en-US" smtClean="0"/>
              <a:t>9/27/2021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22562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4B4FDAA-CA0F-40BA-8C0D-690529483AA2}"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273868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BE8035A-B73A-4354-BA7F-B9DC5FC6D342}" type="datetime1">
              <a:rPr lang="en-US" smtClean="0"/>
              <a:t>9/27/2021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87748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7CDFA89-E1D7-42A9-9962-ED4B416326FB}" type="datetime1">
              <a:rPr lang="en-US" smtClean="0"/>
              <a:t>9/27/2021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9149507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D2F7BC-CEF7-434A-AB20-790B27E2768F}" type="datetime1">
              <a:rPr lang="en-US" smtClean="0"/>
              <a:t>9/27/2021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1929651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3933A40-668E-4802-A7B0-B68127485B7C}"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32367221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BA0E4EB-2077-4EFB-9E72-34344857CAEE}" type="datetime1">
              <a:rPr lang="en-US" smtClean="0"/>
              <a:t>9/27/2021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E51E7F3-F8D6-48AB-BA47-930BEABE86EC}" type="slidenum">
              <a:rPr lang="en-US" smtClean="0"/>
              <a:t>‹Nr.›</a:t>
            </a:fld>
            <a:endParaRPr lang="en-US"/>
          </a:p>
        </p:txBody>
      </p:sp>
    </p:spTree>
    <p:extLst>
      <p:ext uri="{BB962C8B-B14F-4D97-AF65-F5344CB8AC3E}">
        <p14:creationId xmlns:p14="http://schemas.microsoft.com/office/powerpoint/2010/main" val="2883684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97D3496-18F7-4859-9A1F-99BF128335D2}" type="datetime1">
              <a:rPr lang="en-US" smtClean="0"/>
              <a:t>9/27/2021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E51E7F3-F8D6-48AB-BA47-930BEABE86EC}" type="slidenum">
              <a:rPr lang="en-US" smtClean="0"/>
              <a:t>‹Nr.›</a:t>
            </a:fld>
            <a:endParaRPr lang="en-US"/>
          </a:p>
        </p:txBody>
      </p:sp>
    </p:spTree>
    <p:extLst>
      <p:ext uri="{BB962C8B-B14F-4D97-AF65-F5344CB8AC3E}">
        <p14:creationId xmlns:p14="http://schemas.microsoft.com/office/powerpoint/2010/main" val="12617072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93662" y="478258"/>
            <a:ext cx="9144000" cy="2387600"/>
          </a:xfrm>
        </p:spPr>
        <p:txBody>
          <a:bodyPr anchor="ctr">
            <a:normAutofit/>
          </a:bodyPr>
          <a:lstStyle/>
          <a:p>
            <a:r>
              <a:rPr lang="en-US" dirty="0"/>
              <a:t>Network Meeting SAMS (20/21.09.2021) TH </a:t>
            </a:r>
            <a:r>
              <a:rPr lang="en-US" dirty="0" err="1"/>
              <a:t>Lübeck</a:t>
            </a:r>
            <a:endParaRPr lang="en-US" dirty="0"/>
          </a:p>
        </p:txBody>
      </p:sp>
      <p:sp>
        <p:nvSpPr>
          <p:cNvPr id="3" name="Subtitle 2"/>
          <p:cNvSpPr>
            <a:spLocks noGrp="1"/>
          </p:cNvSpPr>
          <p:nvPr>
            <p:ph type="subTitle" idx="1"/>
          </p:nvPr>
        </p:nvSpPr>
        <p:spPr>
          <a:xfrm>
            <a:off x="2097206" y="2865858"/>
            <a:ext cx="8915399" cy="1126283"/>
          </a:xfrm>
        </p:spPr>
        <p:txBody>
          <a:bodyPr>
            <a:noAutofit/>
          </a:bodyPr>
          <a:lstStyle/>
          <a:p>
            <a:r>
              <a:rPr lang="en-US" sz="3600" dirty="0"/>
              <a:t>Dr Mohammad F Khanfar</a:t>
            </a:r>
          </a:p>
          <a:p>
            <a:r>
              <a:rPr lang="en-US" sz="3600" dirty="0"/>
              <a:t>Vice Dean - School of Applied Medical Sciences</a:t>
            </a:r>
          </a:p>
          <a:p>
            <a:r>
              <a:rPr lang="en-US" sz="3600" dirty="0"/>
              <a:t>PCE Exchange Coordinator (since 10/2020)</a:t>
            </a:r>
          </a:p>
        </p:txBody>
      </p:sp>
      <p:sp>
        <p:nvSpPr>
          <p:cNvPr id="4" name="Slide Number Placeholder 3"/>
          <p:cNvSpPr>
            <a:spLocks noGrp="1"/>
          </p:cNvSpPr>
          <p:nvPr>
            <p:ph type="sldNum" sz="quarter" idx="12"/>
          </p:nvPr>
        </p:nvSpPr>
        <p:spPr/>
        <p:txBody>
          <a:bodyPr/>
          <a:lstStyle/>
          <a:p>
            <a:fld id="{FE51E7F3-F8D6-48AB-BA47-930BEABE86EC}" type="slidenum">
              <a:rPr lang="en-US" smtClean="0"/>
              <a:t>1</a:t>
            </a:fld>
            <a:endParaRPr lang="en-US" dirty="0"/>
          </a:p>
        </p:txBody>
      </p:sp>
      <p:pic>
        <p:nvPicPr>
          <p:cNvPr id="5" name="Picture 4">
            <a:extLst>
              <a:ext uri="{FF2B5EF4-FFF2-40B4-BE49-F238E27FC236}">
                <a16:creationId xmlns:a16="http://schemas.microsoft.com/office/drawing/2014/main" id="{7A5CB0F3-A8C1-4FAC-A178-8895DC133CFF}"/>
              </a:ext>
            </a:extLst>
          </p:cNvPr>
          <p:cNvPicPr>
            <a:picLocks noChangeAspect="1"/>
          </p:cNvPicPr>
          <p:nvPr/>
        </p:nvPicPr>
        <p:blipFill>
          <a:blip r:embed="rId2"/>
          <a:stretch>
            <a:fillRect/>
          </a:stretch>
        </p:blipFill>
        <p:spPr>
          <a:xfrm>
            <a:off x="0" y="0"/>
            <a:ext cx="2381250" cy="1885950"/>
          </a:xfrm>
          <a:prstGeom prst="rect">
            <a:avLst/>
          </a:prstGeom>
        </p:spPr>
      </p:pic>
    </p:spTree>
    <p:extLst>
      <p:ext uri="{BB962C8B-B14F-4D97-AF65-F5344CB8AC3E}">
        <p14:creationId xmlns:p14="http://schemas.microsoft.com/office/powerpoint/2010/main" val="1517331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0D57E-4010-4B1B-9465-2A0DEC24E877}"/>
              </a:ext>
            </a:extLst>
          </p:cNvPr>
          <p:cNvSpPr>
            <a:spLocks noGrp="1"/>
          </p:cNvSpPr>
          <p:nvPr>
            <p:ph type="title"/>
          </p:nvPr>
        </p:nvSpPr>
        <p:spPr>
          <a:xfrm>
            <a:off x="1640156" y="147337"/>
            <a:ext cx="10373653" cy="1280890"/>
          </a:xfrm>
        </p:spPr>
        <p:txBody>
          <a:bodyPr/>
          <a:lstStyle/>
          <a:p>
            <a:r>
              <a:rPr lang="en-US" sz="3600" dirty="0"/>
              <a:t>M.Sc. Program in Pharmaceutical and Chemical Engineering</a:t>
            </a:r>
            <a:endParaRPr lang="ar-JO" dirty="0"/>
          </a:p>
        </p:txBody>
      </p:sp>
      <p:sp>
        <p:nvSpPr>
          <p:cNvPr id="3" name="Content Placeholder 2">
            <a:extLst>
              <a:ext uri="{FF2B5EF4-FFF2-40B4-BE49-F238E27FC236}">
                <a16:creationId xmlns:a16="http://schemas.microsoft.com/office/drawing/2014/main" id="{C427E365-711D-4D04-9171-FE088278061A}"/>
              </a:ext>
            </a:extLst>
          </p:cNvPr>
          <p:cNvSpPr>
            <a:spLocks noGrp="1"/>
          </p:cNvSpPr>
          <p:nvPr>
            <p:ph idx="1"/>
          </p:nvPr>
        </p:nvSpPr>
        <p:spPr>
          <a:xfrm>
            <a:off x="921695" y="1906529"/>
            <a:ext cx="10702230" cy="3777622"/>
          </a:xfrm>
        </p:spPr>
        <p:txBody>
          <a:bodyPr>
            <a:noAutofit/>
          </a:bodyPr>
          <a:lstStyle/>
          <a:p>
            <a:r>
              <a:rPr lang="en-US" sz="2400" dirty="0"/>
              <a:t>Therefore, it is a priority for the PCE department to look for German partners whose contribution in the following fields is considered as an added value</a:t>
            </a:r>
          </a:p>
          <a:p>
            <a:r>
              <a:rPr lang="en-US" sz="2400" dirty="0"/>
              <a:t>Thesis co-supervision, including performing M.Sc. Project in Germany </a:t>
            </a:r>
          </a:p>
          <a:p>
            <a:r>
              <a:rPr lang="en-US" sz="2400" dirty="0"/>
              <a:t>Courses instruction</a:t>
            </a:r>
          </a:p>
          <a:p>
            <a:r>
              <a:rPr lang="en-US" sz="2400" dirty="0"/>
              <a:t>M.Sc. In Chemical Engineering at the GJU will distinguishable if German dimension is added to, especially with the fact that there are three master programs in Chemical Engineering, in Jordan</a:t>
            </a:r>
          </a:p>
          <a:p>
            <a:r>
              <a:rPr lang="en-US" sz="2400" dirty="0"/>
              <a:t>We are open to all of the available options; co-supervision, instruction, etc. </a:t>
            </a:r>
            <a:endParaRPr lang="ar-JO" sz="2400" dirty="0"/>
          </a:p>
        </p:txBody>
      </p:sp>
      <p:sp>
        <p:nvSpPr>
          <p:cNvPr id="4" name="Slide Number Placeholder 3">
            <a:extLst>
              <a:ext uri="{FF2B5EF4-FFF2-40B4-BE49-F238E27FC236}">
                <a16:creationId xmlns:a16="http://schemas.microsoft.com/office/drawing/2014/main" id="{0C103777-DD93-4520-87FB-20F19F4CAC5D}"/>
              </a:ext>
            </a:extLst>
          </p:cNvPr>
          <p:cNvSpPr>
            <a:spLocks noGrp="1"/>
          </p:cNvSpPr>
          <p:nvPr>
            <p:ph type="sldNum" sz="quarter" idx="12"/>
          </p:nvPr>
        </p:nvSpPr>
        <p:spPr/>
        <p:txBody>
          <a:bodyPr/>
          <a:lstStyle/>
          <a:p>
            <a:fld id="{FE51E7F3-F8D6-48AB-BA47-930BEABE86EC}" type="slidenum">
              <a:rPr lang="en-US" smtClean="0"/>
              <a:t>10</a:t>
            </a:fld>
            <a:endParaRPr lang="en-US"/>
          </a:p>
        </p:txBody>
      </p:sp>
    </p:spTree>
    <p:extLst>
      <p:ext uri="{BB962C8B-B14F-4D97-AF65-F5344CB8AC3E}">
        <p14:creationId xmlns:p14="http://schemas.microsoft.com/office/powerpoint/2010/main" val="1001750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EBC46-4F69-426B-867C-FCEB52B2111C}"/>
              </a:ext>
            </a:extLst>
          </p:cNvPr>
          <p:cNvSpPr>
            <a:spLocks noGrp="1"/>
          </p:cNvSpPr>
          <p:nvPr>
            <p:ph type="title"/>
          </p:nvPr>
        </p:nvSpPr>
        <p:spPr>
          <a:xfrm>
            <a:off x="1640156" y="147337"/>
            <a:ext cx="9191967" cy="1280890"/>
          </a:xfrm>
        </p:spPr>
        <p:txBody>
          <a:bodyPr>
            <a:normAutofit fontScale="90000"/>
          </a:bodyPr>
          <a:lstStyle/>
          <a:p>
            <a:r>
              <a:rPr lang="en-US" sz="3600" dirty="0"/>
              <a:t>M.Sc. Program in Pharmaceutical and Chemical Engineering</a:t>
            </a:r>
            <a:br>
              <a:rPr lang="en-US" sz="3600" dirty="0"/>
            </a:br>
            <a:endParaRPr lang="ar-JO" dirty="0"/>
          </a:p>
        </p:txBody>
      </p:sp>
      <p:sp>
        <p:nvSpPr>
          <p:cNvPr id="3" name="Content Placeholder 2">
            <a:extLst>
              <a:ext uri="{FF2B5EF4-FFF2-40B4-BE49-F238E27FC236}">
                <a16:creationId xmlns:a16="http://schemas.microsoft.com/office/drawing/2014/main" id="{7B642322-5DFD-4FF9-8C96-88F4449BD22E}"/>
              </a:ext>
            </a:extLst>
          </p:cNvPr>
          <p:cNvSpPr>
            <a:spLocks noGrp="1"/>
          </p:cNvSpPr>
          <p:nvPr>
            <p:ph idx="1"/>
          </p:nvPr>
        </p:nvSpPr>
        <p:spPr>
          <a:xfrm>
            <a:off x="1514621" y="1287549"/>
            <a:ext cx="10513255" cy="5324265"/>
          </a:xfrm>
        </p:spPr>
        <p:txBody>
          <a:bodyPr>
            <a:normAutofit lnSpcReduction="10000"/>
          </a:bodyPr>
          <a:lstStyle/>
          <a:p>
            <a:r>
              <a:rPr lang="en-US" dirty="0"/>
              <a:t>The program focuses on providing the local and the international markets with graduates ready to be hired in the areas of</a:t>
            </a:r>
          </a:p>
          <a:p>
            <a:r>
              <a:rPr lang="en-US" dirty="0"/>
              <a:t>Pharmaceutical Industry</a:t>
            </a:r>
          </a:p>
          <a:p>
            <a:r>
              <a:rPr lang="en-US" dirty="0"/>
              <a:t>Chemicals Production Plants</a:t>
            </a:r>
          </a:p>
          <a:p>
            <a:r>
              <a:rPr lang="en-US" dirty="0"/>
              <a:t>The program is divided into two majors; Pharmaceutical Engineering, and Chemical Engineering, with thesis or comprehensive exam options</a:t>
            </a:r>
          </a:p>
          <a:p>
            <a:r>
              <a:rPr lang="en-US" dirty="0"/>
              <a:t>Pharmaceutical Engineering is new to Jordan and the Middle East as a concept.</a:t>
            </a:r>
          </a:p>
          <a:p>
            <a:r>
              <a:rPr lang="en-US" dirty="0"/>
              <a:t>For example, the thesis track of the Pharmaceutical Engineering major focuses on;</a:t>
            </a:r>
          </a:p>
          <a:p>
            <a:r>
              <a:rPr lang="en-US" dirty="0"/>
              <a:t>Advanced Pharmaceutical Process Design and Quality Assurance</a:t>
            </a:r>
          </a:p>
          <a:p>
            <a:r>
              <a:rPr lang="en-US" dirty="0"/>
              <a:t>Pre-formulation in pharmaceutical manufacturing</a:t>
            </a:r>
          </a:p>
          <a:p>
            <a:r>
              <a:rPr lang="en-US" dirty="0"/>
              <a:t>Advanced instrumental analysis And Research Methodology</a:t>
            </a:r>
          </a:p>
          <a:p>
            <a:r>
              <a:rPr lang="en-US" dirty="0"/>
              <a:t>Absorption and Drug Development</a:t>
            </a:r>
          </a:p>
          <a:p>
            <a:r>
              <a:rPr lang="en-US" dirty="0"/>
              <a:t>Innovative formulation for small drug molecules</a:t>
            </a:r>
          </a:p>
          <a:p>
            <a:r>
              <a:rPr lang="en-US" dirty="0"/>
              <a:t>Biostatistics</a:t>
            </a:r>
            <a:endParaRPr lang="ar-JO" dirty="0"/>
          </a:p>
        </p:txBody>
      </p:sp>
      <p:sp>
        <p:nvSpPr>
          <p:cNvPr id="4" name="Slide Number Placeholder 3">
            <a:extLst>
              <a:ext uri="{FF2B5EF4-FFF2-40B4-BE49-F238E27FC236}">
                <a16:creationId xmlns:a16="http://schemas.microsoft.com/office/drawing/2014/main" id="{8F84BEE3-9E09-4EED-94F5-D4F567A018F0}"/>
              </a:ext>
            </a:extLst>
          </p:cNvPr>
          <p:cNvSpPr>
            <a:spLocks noGrp="1"/>
          </p:cNvSpPr>
          <p:nvPr>
            <p:ph type="sldNum" sz="quarter" idx="12"/>
          </p:nvPr>
        </p:nvSpPr>
        <p:spPr/>
        <p:txBody>
          <a:bodyPr/>
          <a:lstStyle/>
          <a:p>
            <a:fld id="{FE51E7F3-F8D6-48AB-BA47-930BEABE86EC}" type="slidenum">
              <a:rPr lang="en-US" smtClean="0"/>
              <a:t>11</a:t>
            </a:fld>
            <a:endParaRPr lang="en-US"/>
          </a:p>
        </p:txBody>
      </p:sp>
    </p:spTree>
    <p:extLst>
      <p:ext uri="{BB962C8B-B14F-4D97-AF65-F5344CB8AC3E}">
        <p14:creationId xmlns:p14="http://schemas.microsoft.com/office/powerpoint/2010/main" val="994671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91ADA-6634-4FFA-8167-0A6B86D37977}"/>
              </a:ext>
            </a:extLst>
          </p:cNvPr>
          <p:cNvSpPr>
            <a:spLocks noGrp="1"/>
          </p:cNvSpPr>
          <p:nvPr>
            <p:ph type="title"/>
          </p:nvPr>
        </p:nvSpPr>
        <p:spPr/>
        <p:txBody>
          <a:bodyPr/>
          <a:lstStyle/>
          <a:p>
            <a:r>
              <a:rPr lang="en-US" sz="3600" dirty="0"/>
              <a:t>Train the Trainer</a:t>
            </a:r>
            <a:br>
              <a:rPr lang="en-US" sz="3600" dirty="0"/>
            </a:br>
            <a:endParaRPr lang="ar-JO" dirty="0"/>
          </a:p>
        </p:txBody>
      </p:sp>
      <p:sp>
        <p:nvSpPr>
          <p:cNvPr id="3" name="Content Placeholder 2">
            <a:extLst>
              <a:ext uri="{FF2B5EF4-FFF2-40B4-BE49-F238E27FC236}">
                <a16:creationId xmlns:a16="http://schemas.microsoft.com/office/drawing/2014/main" id="{5D35C514-31E3-48B1-8608-4C221BB361B7}"/>
              </a:ext>
            </a:extLst>
          </p:cNvPr>
          <p:cNvSpPr>
            <a:spLocks noGrp="1"/>
          </p:cNvSpPr>
          <p:nvPr>
            <p:ph idx="1"/>
          </p:nvPr>
        </p:nvSpPr>
        <p:spPr>
          <a:xfrm>
            <a:off x="1505999" y="1540189"/>
            <a:ext cx="8915400" cy="3777622"/>
          </a:xfrm>
        </p:spPr>
        <p:txBody>
          <a:bodyPr>
            <a:noAutofit/>
          </a:bodyPr>
          <a:lstStyle/>
          <a:p>
            <a:r>
              <a:rPr lang="en-US" sz="2800" dirty="0"/>
              <a:t>Open for academic and administrative staff</a:t>
            </a:r>
          </a:p>
          <a:p>
            <a:r>
              <a:rPr lang="en-US" sz="2800" dirty="0"/>
              <a:t>Focuses on allowing individuals whom are able to bring new experience to the GJU</a:t>
            </a:r>
          </a:p>
          <a:p>
            <a:r>
              <a:rPr lang="en-US" sz="2800" dirty="0"/>
              <a:t>Training spots like pharmaceutical industry firms and Chemical Engineering Labs </a:t>
            </a:r>
          </a:p>
          <a:p>
            <a:r>
              <a:rPr lang="en-US" sz="2800" dirty="0"/>
              <a:t>Hands on training on common instruments is desirable. Germany has different spots where instruments installation, commissioning, and testing are performed</a:t>
            </a:r>
            <a:endParaRPr lang="ar-JO" sz="2800" dirty="0"/>
          </a:p>
        </p:txBody>
      </p:sp>
      <p:sp>
        <p:nvSpPr>
          <p:cNvPr id="4" name="Slide Number Placeholder 3">
            <a:extLst>
              <a:ext uri="{FF2B5EF4-FFF2-40B4-BE49-F238E27FC236}">
                <a16:creationId xmlns:a16="http://schemas.microsoft.com/office/drawing/2014/main" id="{C643A660-0EE9-404B-8B61-CE4DE1F24433}"/>
              </a:ext>
            </a:extLst>
          </p:cNvPr>
          <p:cNvSpPr>
            <a:spLocks noGrp="1"/>
          </p:cNvSpPr>
          <p:nvPr>
            <p:ph type="sldNum" sz="quarter" idx="12"/>
          </p:nvPr>
        </p:nvSpPr>
        <p:spPr/>
        <p:txBody>
          <a:bodyPr/>
          <a:lstStyle/>
          <a:p>
            <a:fld id="{FE51E7F3-F8D6-48AB-BA47-930BEABE86EC}" type="slidenum">
              <a:rPr lang="en-US" smtClean="0"/>
              <a:t>12</a:t>
            </a:fld>
            <a:endParaRPr lang="en-US"/>
          </a:p>
        </p:txBody>
      </p:sp>
    </p:spTree>
    <p:extLst>
      <p:ext uri="{BB962C8B-B14F-4D97-AF65-F5344CB8AC3E}">
        <p14:creationId xmlns:p14="http://schemas.microsoft.com/office/powerpoint/2010/main" val="29703287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0925" y="259299"/>
            <a:ext cx="8911687" cy="1280890"/>
          </a:xfrm>
        </p:spPr>
        <p:txBody>
          <a:bodyPr/>
          <a:lstStyle/>
          <a:p>
            <a:r>
              <a:rPr lang="en-US" dirty="0"/>
              <a:t>Outlines </a:t>
            </a:r>
          </a:p>
        </p:txBody>
      </p:sp>
      <p:sp>
        <p:nvSpPr>
          <p:cNvPr id="3" name="Content Placeholder 2"/>
          <p:cNvSpPr>
            <a:spLocks noGrp="1"/>
          </p:cNvSpPr>
          <p:nvPr>
            <p:ph idx="1"/>
          </p:nvPr>
        </p:nvSpPr>
        <p:spPr>
          <a:xfrm>
            <a:off x="1449388" y="1152907"/>
            <a:ext cx="10613721" cy="3777622"/>
          </a:xfrm>
        </p:spPr>
        <p:txBody>
          <a:bodyPr>
            <a:noAutofit/>
          </a:bodyPr>
          <a:lstStyle/>
          <a:p>
            <a:r>
              <a:rPr lang="en-US" sz="3200" dirty="0"/>
              <a:t>The B.Sc. Program</a:t>
            </a:r>
          </a:p>
          <a:p>
            <a:r>
              <a:rPr lang="en-US" sz="3200" dirty="0"/>
              <a:t>Flying Faculty Program</a:t>
            </a:r>
          </a:p>
          <a:p>
            <a:r>
              <a:rPr lang="en-US" sz="3200" dirty="0"/>
              <a:t>The outgoing students; the internship</a:t>
            </a:r>
          </a:p>
          <a:p>
            <a:r>
              <a:rPr lang="en-US" sz="3200" dirty="0"/>
              <a:t>Study Groups</a:t>
            </a:r>
          </a:p>
          <a:p>
            <a:r>
              <a:rPr lang="en-US" sz="3200" dirty="0"/>
              <a:t>M.Sc. In Quality assurance and Analytical Chemistry</a:t>
            </a:r>
          </a:p>
          <a:p>
            <a:r>
              <a:rPr lang="en-US" sz="3200" dirty="0"/>
              <a:t>M.Sc. Program in Pharmaceutical and Chemical Engineering</a:t>
            </a:r>
          </a:p>
          <a:p>
            <a:r>
              <a:rPr lang="en-US" sz="3200" dirty="0"/>
              <a:t>Train the Trainer</a:t>
            </a:r>
          </a:p>
          <a:p>
            <a:endParaRPr lang="en-US" sz="3200" dirty="0"/>
          </a:p>
        </p:txBody>
      </p:sp>
      <p:sp>
        <p:nvSpPr>
          <p:cNvPr id="4" name="Slide Number Placeholder 3"/>
          <p:cNvSpPr>
            <a:spLocks noGrp="1"/>
          </p:cNvSpPr>
          <p:nvPr>
            <p:ph type="sldNum" sz="quarter" idx="12"/>
          </p:nvPr>
        </p:nvSpPr>
        <p:spPr/>
        <p:txBody>
          <a:bodyPr/>
          <a:lstStyle/>
          <a:p>
            <a:fld id="{FE51E7F3-F8D6-48AB-BA47-930BEABE86EC}" type="slidenum">
              <a:rPr lang="en-US" smtClean="0"/>
              <a:t>2</a:t>
            </a:fld>
            <a:endParaRPr lang="en-US"/>
          </a:p>
        </p:txBody>
      </p:sp>
    </p:spTree>
    <p:extLst>
      <p:ext uri="{BB962C8B-B14F-4D97-AF65-F5344CB8AC3E}">
        <p14:creationId xmlns:p14="http://schemas.microsoft.com/office/powerpoint/2010/main" val="1634930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0156" y="147337"/>
            <a:ext cx="10438113" cy="1280890"/>
          </a:xfrm>
        </p:spPr>
        <p:txBody>
          <a:bodyPr>
            <a:normAutofit/>
          </a:bodyPr>
          <a:lstStyle/>
          <a:p>
            <a:r>
              <a:rPr lang="en-US" dirty="0"/>
              <a:t>Pharmaceutical and Chemical Engineering Department; Statistics and Figures</a:t>
            </a:r>
          </a:p>
        </p:txBody>
      </p:sp>
      <p:sp>
        <p:nvSpPr>
          <p:cNvPr id="3" name="Content Placeholder 2"/>
          <p:cNvSpPr>
            <a:spLocks noGrp="1"/>
          </p:cNvSpPr>
          <p:nvPr>
            <p:ph idx="1"/>
          </p:nvPr>
        </p:nvSpPr>
        <p:spPr>
          <a:xfrm>
            <a:off x="531812" y="1540189"/>
            <a:ext cx="8915400" cy="3777622"/>
          </a:xfrm>
        </p:spPr>
        <p:txBody>
          <a:bodyPr/>
          <a:lstStyle/>
          <a:p>
            <a:r>
              <a:rPr lang="en-US" b="1" dirty="0"/>
              <a:t>Foundation year:</a:t>
            </a:r>
            <a:r>
              <a:rPr lang="en-US" dirty="0"/>
              <a:t> 2005</a:t>
            </a:r>
          </a:p>
        </p:txBody>
      </p:sp>
      <p:sp>
        <p:nvSpPr>
          <p:cNvPr id="4" name="Slide Number Placeholder 3"/>
          <p:cNvSpPr>
            <a:spLocks noGrp="1"/>
          </p:cNvSpPr>
          <p:nvPr>
            <p:ph type="sldNum" sz="quarter" idx="12"/>
          </p:nvPr>
        </p:nvSpPr>
        <p:spPr/>
        <p:txBody>
          <a:bodyPr/>
          <a:lstStyle/>
          <a:p>
            <a:fld id="{FE51E7F3-F8D6-48AB-BA47-930BEABE86EC}" type="slidenum">
              <a:rPr lang="en-US" smtClean="0"/>
              <a:t>3</a:t>
            </a:fld>
            <a:endParaRPr lang="en-US"/>
          </a:p>
        </p:txBody>
      </p:sp>
      <p:graphicFrame>
        <p:nvGraphicFramePr>
          <p:cNvPr id="5" name="Chart 4">
            <a:extLst>
              <a:ext uri="{FF2B5EF4-FFF2-40B4-BE49-F238E27FC236}">
                <a16:creationId xmlns:a16="http://schemas.microsoft.com/office/drawing/2014/main" id="{A8401BD3-60AF-48FB-83FC-CF089CEFAFD6}"/>
              </a:ext>
            </a:extLst>
          </p:cNvPr>
          <p:cNvGraphicFramePr>
            <a:graphicFrameLocks/>
          </p:cNvGraphicFramePr>
          <p:nvPr>
            <p:extLst>
              <p:ext uri="{D42A27DB-BD31-4B8C-83A1-F6EECF244321}">
                <p14:modId xmlns:p14="http://schemas.microsoft.com/office/powerpoint/2010/main" val="1860753553"/>
              </p:ext>
            </p:extLst>
          </p:nvPr>
        </p:nvGraphicFramePr>
        <p:xfrm>
          <a:off x="531812" y="2685736"/>
          <a:ext cx="5083175" cy="2632075"/>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a:extLst>
              <a:ext uri="{FF2B5EF4-FFF2-40B4-BE49-F238E27FC236}">
                <a16:creationId xmlns:a16="http://schemas.microsoft.com/office/drawing/2014/main" id="{9E39D338-F503-499A-8D16-F7A4463D781B}"/>
              </a:ext>
            </a:extLst>
          </p:cNvPr>
          <p:cNvPicPr>
            <a:picLocks noChangeAspect="1"/>
          </p:cNvPicPr>
          <p:nvPr/>
        </p:nvPicPr>
        <p:blipFill>
          <a:blip r:embed="rId3"/>
          <a:stretch>
            <a:fillRect/>
          </a:stretch>
        </p:blipFill>
        <p:spPr>
          <a:xfrm>
            <a:off x="7933356" y="1540189"/>
            <a:ext cx="3429968" cy="2160000"/>
          </a:xfrm>
          <a:prstGeom prst="rect">
            <a:avLst/>
          </a:prstGeom>
        </p:spPr>
      </p:pic>
      <p:pic>
        <p:nvPicPr>
          <p:cNvPr id="7" name="Picture 6">
            <a:extLst>
              <a:ext uri="{FF2B5EF4-FFF2-40B4-BE49-F238E27FC236}">
                <a16:creationId xmlns:a16="http://schemas.microsoft.com/office/drawing/2014/main" id="{39DB77C2-AC8A-47B5-A4F3-D405E1C78230}"/>
              </a:ext>
            </a:extLst>
          </p:cNvPr>
          <p:cNvPicPr>
            <a:picLocks noChangeAspect="1"/>
          </p:cNvPicPr>
          <p:nvPr/>
        </p:nvPicPr>
        <p:blipFill>
          <a:blip r:embed="rId4"/>
          <a:stretch>
            <a:fillRect/>
          </a:stretch>
        </p:blipFill>
        <p:spPr>
          <a:xfrm>
            <a:off x="7766637" y="4001773"/>
            <a:ext cx="3361149" cy="2520000"/>
          </a:xfrm>
          <a:prstGeom prst="rect">
            <a:avLst/>
          </a:prstGeom>
        </p:spPr>
      </p:pic>
    </p:spTree>
    <p:extLst>
      <p:ext uri="{BB962C8B-B14F-4D97-AF65-F5344CB8AC3E}">
        <p14:creationId xmlns:p14="http://schemas.microsoft.com/office/powerpoint/2010/main" val="1499726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4DB0D-2F63-41FC-BF83-3F03C73722A1}"/>
              </a:ext>
            </a:extLst>
          </p:cNvPr>
          <p:cNvSpPr>
            <a:spLocks noGrp="1"/>
          </p:cNvSpPr>
          <p:nvPr>
            <p:ph type="title"/>
          </p:nvPr>
        </p:nvSpPr>
        <p:spPr>
          <a:xfrm>
            <a:off x="1973799" y="147337"/>
            <a:ext cx="8911687" cy="1280890"/>
          </a:xfrm>
        </p:spPr>
        <p:txBody>
          <a:bodyPr/>
          <a:lstStyle/>
          <a:p>
            <a:r>
              <a:rPr lang="en-US" dirty="0"/>
              <a:t>The academic staff</a:t>
            </a:r>
            <a:endParaRPr lang="ar-JO" dirty="0"/>
          </a:p>
        </p:txBody>
      </p:sp>
      <p:sp>
        <p:nvSpPr>
          <p:cNvPr id="3" name="Slide Number Placeholder 2">
            <a:extLst>
              <a:ext uri="{FF2B5EF4-FFF2-40B4-BE49-F238E27FC236}">
                <a16:creationId xmlns:a16="http://schemas.microsoft.com/office/drawing/2014/main" id="{AF2C143D-1A47-4F8C-BFB4-FEC9E779F7F8}"/>
              </a:ext>
            </a:extLst>
          </p:cNvPr>
          <p:cNvSpPr>
            <a:spLocks noGrp="1"/>
          </p:cNvSpPr>
          <p:nvPr>
            <p:ph type="sldNum" sz="quarter" idx="12"/>
          </p:nvPr>
        </p:nvSpPr>
        <p:spPr/>
        <p:txBody>
          <a:bodyPr/>
          <a:lstStyle/>
          <a:p>
            <a:fld id="{FE51E7F3-F8D6-48AB-BA47-930BEABE86EC}" type="slidenum">
              <a:rPr lang="en-US" smtClean="0"/>
              <a:t>4</a:t>
            </a:fld>
            <a:endParaRPr lang="en-US"/>
          </a:p>
        </p:txBody>
      </p:sp>
      <p:pic>
        <p:nvPicPr>
          <p:cNvPr id="4" name="Picture 3">
            <a:extLst>
              <a:ext uri="{FF2B5EF4-FFF2-40B4-BE49-F238E27FC236}">
                <a16:creationId xmlns:a16="http://schemas.microsoft.com/office/drawing/2014/main" id="{C2D94A3E-2FC3-4655-B9B9-6A3BB196AE4E}"/>
              </a:ext>
            </a:extLst>
          </p:cNvPr>
          <p:cNvPicPr>
            <a:picLocks noChangeAspect="1"/>
          </p:cNvPicPr>
          <p:nvPr/>
        </p:nvPicPr>
        <p:blipFill>
          <a:blip r:embed="rId2"/>
          <a:stretch>
            <a:fillRect/>
          </a:stretch>
        </p:blipFill>
        <p:spPr>
          <a:xfrm>
            <a:off x="2166178" y="4927569"/>
            <a:ext cx="1238250" cy="1600200"/>
          </a:xfrm>
          <a:prstGeom prst="rect">
            <a:avLst/>
          </a:prstGeom>
        </p:spPr>
      </p:pic>
      <p:pic>
        <p:nvPicPr>
          <p:cNvPr id="5" name="Picture 4">
            <a:extLst>
              <a:ext uri="{FF2B5EF4-FFF2-40B4-BE49-F238E27FC236}">
                <a16:creationId xmlns:a16="http://schemas.microsoft.com/office/drawing/2014/main" id="{2D79F9C4-F908-479A-9811-48DFE2F2BA3B}"/>
              </a:ext>
            </a:extLst>
          </p:cNvPr>
          <p:cNvPicPr>
            <a:picLocks noChangeAspect="1"/>
          </p:cNvPicPr>
          <p:nvPr/>
        </p:nvPicPr>
        <p:blipFill>
          <a:blip r:embed="rId3"/>
          <a:stretch>
            <a:fillRect/>
          </a:stretch>
        </p:blipFill>
        <p:spPr>
          <a:xfrm>
            <a:off x="3953142" y="4927569"/>
            <a:ext cx="1238250" cy="1600200"/>
          </a:xfrm>
          <a:prstGeom prst="rect">
            <a:avLst/>
          </a:prstGeom>
        </p:spPr>
      </p:pic>
      <p:pic>
        <p:nvPicPr>
          <p:cNvPr id="1026" name="Picture 2">
            <a:extLst>
              <a:ext uri="{FF2B5EF4-FFF2-40B4-BE49-F238E27FC236}">
                <a16:creationId xmlns:a16="http://schemas.microsoft.com/office/drawing/2014/main" id="{E2ACE3D3-42EC-4AD1-9D06-37B59ED3D8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0106" y="4965669"/>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6C3565A9-98F5-4E1C-9043-66D6E13B30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27070" y="4952187"/>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4254BEE-A28F-4C20-9C35-50DB7A7CF7BF}"/>
              </a:ext>
            </a:extLst>
          </p:cNvPr>
          <p:cNvPicPr>
            <a:picLocks noChangeAspect="1"/>
          </p:cNvPicPr>
          <p:nvPr/>
        </p:nvPicPr>
        <p:blipFill>
          <a:blip r:embed="rId6"/>
          <a:stretch>
            <a:fillRect/>
          </a:stretch>
        </p:blipFill>
        <p:spPr>
          <a:xfrm>
            <a:off x="9314034" y="4965669"/>
            <a:ext cx="1238250" cy="1600200"/>
          </a:xfrm>
          <a:prstGeom prst="rect">
            <a:avLst/>
          </a:prstGeom>
        </p:spPr>
      </p:pic>
      <p:pic>
        <p:nvPicPr>
          <p:cNvPr id="1030" name="Picture 6">
            <a:extLst>
              <a:ext uri="{FF2B5EF4-FFF2-40B4-BE49-F238E27FC236}">
                <a16:creationId xmlns:a16="http://schemas.microsoft.com/office/drawing/2014/main" id="{154597D7-2A66-4CFC-AF92-685684E7F2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267" y="1043661"/>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CECF95BF-951F-4935-B0A9-6EABEF554AB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97296" y="1030179"/>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4126FA25-AAFF-4527-8618-50A7357E630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82397" y="2985615"/>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A1F38D3C-9AF6-44C8-BAF8-0B9DD590558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47727" y="2978874"/>
            <a:ext cx="123825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4B2FBCAF-7683-4C08-AAE7-DE11EB2B0C2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71353" y="2929120"/>
            <a:ext cx="123825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0864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94D6D-805E-42D0-8523-71ABAB1A2D40}"/>
              </a:ext>
            </a:extLst>
          </p:cNvPr>
          <p:cNvSpPr>
            <a:spLocks noGrp="1"/>
          </p:cNvSpPr>
          <p:nvPr>
            <p:ph type="title"/>
          </p:nvPr>
        </p:nvSpPr>
        <p:spPr>
          <a:xfrm>
            <a:off x="173282" y="6968"/>
            <a:ext cx="8911687" cy="1280890"/>
          </a:xfrm>
        </p:spPr>
        <p:txBody>
          <a:bodyPr/>
          <a:lstStyle/>
          <a:p>
            <a:r>
              <a:rPr lang="en-US" sz="3600" dirty="0"/>
              <a:t>Flying Faculty Program</a:t>
            </a:r>
            <a:br>
              <a:rPr lang="en-US" sz="3600" dirty="0"/>
            </a:br>
            <a:endParaRPr lang="ar-JO" dirty="0"/>
          </a:p>
        </p:txBody>
      </p:sp>
      <p:sp>
        <p:nvSpPr>
          <p:cNvPr id="3" name="Content Placeholder 2">
            <a:extLst>
              <a:ext uri="{FF2B5EF4-FFF2-40B4-BE49-F238E27FC236}">
                <a16:creationId xmlns:a16="http://schemas.microsoft.com/office/drawing/2014/main" id="{0B7DD7E9-6044-4182-A74E-D0DF20512460}"/>
              </a:ext>
            </a:extLst>
          </p:cNvPr>
          <p:cNvSpPr>
            <a:spLocks noGrp="1"/>
          </p:cNvSpPr>
          <p:nvPr>
            <p:ph idx="1"/>
          </p:nvPr>
        </p:nvSpPr>
        <p:spPr>
          <a:xfrm>
            <a:off x="265906" y="1152907"/>
            <a:ext cx="11926094" cy="5698125"/>
          </a:xfrm>
        </p:spPr>
        <p:txBody>
          <a:bodyPr>
            <a:normAutofit fontScale="25000" lnSpcReduction="20000"/>
          </a:bodyPr>
          <a:lstStyle/>
          <a:p>
            <a:pPr>
              <a:lnSpc>
                <a:spcPct val="170000"/>
              </a:lnSpc>
            </a:pPr>
            <a:r>
              <a:rPr lang="en-US" sz="5600" dirty="0"/>
              <a:t>New policy was adopted, based on the PCE students needs.</a:t>
            </a:r>
          </a:p>
          <a:p>
            <a:pPr>
              <a:lnSpc>
                <a:spcPct val="170000"/>
              </a:lnSpc>
            </a:pPr>
            <a:r>
              <a:rPr lang="en-US" sz="5600" dirty="0"/>
              <a:t>Outgoing and incoming students are the ones who benefit from the program, especially if the language of instruction in class is mainly German</a:t>
            </a:r>
          </a:p>
          <a:p>
            <a:pPr>
              <a:lnSpc>
                <a:spcPct val="170000"/>
              </a:lnSpc>
            </a:pPr>
            <a:r>
              <a:rPr lang="en-US" sz="5600" dirty="0"/>
              <a:t>Incoming students are supposed to have good command of German language while it is assumed that outgoing students have already passed German VI, so they can be enrolled in courses where the language of instruction is German</a:t>
            </a:r>
          </a:p>
          <a:p>
            <a:pPr>
              <a:lnSpc>
                <a:spcPct val="170000"/>
              </a:lnSpc>
            </a:pPr>
            <a:r>
              <a:rPr lang="en-US" sz="5600" dirty="0"/>
              <a:t>From previous experience, inviting flying faculty for 2</a:t>
            </a:r>
            <a:r>
              <a:rPr lang="en-US" sz="5600" baseline="30000" dirty="0"/>
              <a:t>nd</a:t>
            </a:r>
            <a:r>
              <a:rPr lang="en-US" sz="5600" dirty="0"/>
              <a:t> and 3</a:t>
            </a:r>
            <a:r>
              <a:rPr lang="en-US" sz="5600" baseline="30000" dirty="0"/>
              <a:t>rd</a:t>
            </a:r>
            <a:r>
              <a:rPr lang="en-US" sz="5600" dirty="0"/>
              <a:t> year courses is not so fruitful, therefore, inviting instructors for the following courses will be a priority </a:t>
            </a:r>
          </a:p>
          <a:p>
            <a:pPr>
              <a:lnSpc>
                <a:spcPct val="170000"/>
              </a:lnSpc>
            </a:pPr>
            <a:r>
              <a:rPr lang="en-US" sz="5600" b="1" dirty="0"/>
              <a:t>Pharmaceutical Plant Design</a:t>
            </a:r>
          </a:p>
          <a:p>
            <a:pPr>
              <a:lnSpc>
                <a:spcPct val="170000"/>
              </a:lnSpc>
            </a:pPr>
            <a:r>
              <a:rPr lang="en-US" sz="5600" b="1" dirty="0"/>
              <a:t>Units Operation and Industrial Safety</a:t>
            </a:r>
          </a:p>
          <a:p>
            <a:pPr>
              <a:lnSpc>
                <a:spcPct val="170000"/>
              </a:lnSpc>
            </a:pPr>
            <a:r>
              <a:rPr lang="en-US" sz="5600" b="1" dirty="0"/>
              <a:t>Medicinal Chemistry</a:t>
            </a:r>
          </a:p>
          <a:p>
            <a:pPr>
              <a:lnSpc>
                <a:spcPct val="170000"/>
              </a:lnSpc>
            </a:pPr>
            <a:r>
              <a:rPr lang="en-US" sz="5600" b="1" dirty="0"/>
              <a:t>Pharmaceutical Packaging Technology</a:t>
            </a:r>
          </a:p>
          <a:p>
            <a:pPr>
              <a:lnSpc>
                <a:spcPct val="170000"/>
              </a:lnSpc>
            </a:pPr>
            <a:r>
              <a:rPr lang="en-US" sz="5600" b="1" dirty="0"/>
              <a:t>Hazardous Waste and Risk Management</a:t>
            </a:r>
          </a:p>
          <a:p>
            <a:pPr>
              <a:lnSpc>
                <a:spcPct val="170000"/>
              </a:lnSpc>
            </a:pPr>
            <a:r>
              <a:rPr lang="en-US" sz="5600" b="1" dirty="0"/>
              <a:t>Quality Assurance and Process Validation</a:t>
            </a:r>
          </a:p>
          <a:p>
            <a:endParaRPr lang="ar-JO" dirty="0"/>
          </a:p>
        </p:txBody>
      </p:sp>
      <p:sp>
        <p:nvSpPr>
          <p:cNvPr id="4" name="Slide Number Placeholder 3">
            <a:extLst>
              <a:ext uri="{FF2B5EF4-FFF2-40B4-BE49-F238E27FC236}">
                <a16:creationId xmlns:a16="http://schemas.microsoft.com/office/drawing/2014/main" id="{C8901154-C02B-4C98-9BC0-B585BF3F34CB}"/>
              </a:ext>
            </a:extLst>
          </p:cNvPr>
          <p:cNvSpPr>
            <a:spLocks noGrp="1"/>
          </p:cNvSpPr>
          <p:nvPr>
            <p:ph type="sldNum" sz="quarter" idx="12"/>
          </p:nvPr>
        </p:nvSpPr>
        <p:spPr/>
        <p:txBody>
          <a:bodyPr/>
          <a:lstStyle/>
          <a:p>
            <a:fld id="{FE51E7F3-F8D6-48AB-BA47-930BEABE86EC}" type="slidenum">
              <a:rPr lang="en-US" smtClean="0"/>
              <a:t>5</a:t>
            </a:fld>
            <a:endParaRPr lang="en-US"/>
          </a:p>
        </p:txBody>
      </p:sp>
    </p:spTree>
    <p:extLst>
      <p:ext uri="{BB962C8B-B14F-4D97-AF65-F5344CB8AC3E}">
        <p14:creationId xmlns:p14="http://schemas.microsoft.com/office/powerpoint/2010/main" val="830598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16BFDA-5FC0-421B-9742-8238FCE2F18F}"/>
              </a:ext>
            </a:extLst>
          </p:cNvPr>
          <p:cNvSpPr>
            <a:spLocks noGrp="1"/>
          </p:cNvSpPr>
          <p:nvPr>
            <p:ph idx="1"/>
          </p:nvPr>
        </p:nvSpPr>
        <p:spPr>
          <a:xfrm>
            <a:off x="1636712" y="970344"/>
            <a:ext cx="8915400" cy="3777622"/>
          </a:xfrm>
        </p:spPr>
        <p:txBody>
          <a:bodyPr/>
          <a:lstStyle/>
          <a:p>
            <a:r>
              <a:rPr lang="en-US" dirty="0"/>
              <a:t>The following actions have been taken so far;</a:t>
            </a:r>
          </a:p>
          <a:p>
            <a:r>
              <a:rPr lang="en-US" dirty="0"/>
              <a:t>The PCE partner universities have been contacted, in  addition to </a:t>
            </a:r>
            <a:r>
              <a:rPr lang="en-US" dirty="0" err="1"/>
              <a:t>hs-brs</a:t>
            </a:r>
            <a:endParaRPr lang="en-US" dirty="0"/>
          </a:p>
          <a:p>
            <a:r>
              <a:rPr lang="en-US" dirty="0"/>
              <a:t>The IO has been notified about the listed courses and about our intention to invite professors including instructors from universities other than the PCE partners.</a:t>
            </a:r>
          </a:p>
          <a:p>
            <a:r>
              <a:rPr lang="en-US" dirty="0"/>
              <a:t>I got a reply from </a:t>
            </a:r>
            <a:r>
              <a:rPr lang="en-US" dirty="0" err="1"/>
              <a:t>hs-brs</a:t>
            </a:r>
            <a:r>
              <a:rPr lang="en-US" dirty="0"/>
              <a:t> and two professors are welling to join us as FF once the pandemic is over so that they can perform face-to face teaching at the GJU</a:t>
            </a:r>
          </a:p>
          <a:p>
            <a:r>
              <a:rPr lang="en-US" dirty="0"/>
              <a:t>In addition, Hochschule Kaiserslautern has been contacted as they have B.Sc. Program in </a:t>
            </a:r>
            <a:r>
              <a:rPr lang="en-US" dirty="0" err="1"/>
              <a:t>Angewandte</a:t>
            </a:r>
            <a:r>
              <a:rPr lang="en-US" dirty="0"/>
              <a:t> </a:t>
            </a:r>
            <a:r>
              <a:rPr lang="en-US" dirty="0" err="1"/>
              <a:t>Pharmazie</a:t>
            </a:r>
            <a:r>
              <a:rPr lang="en-US" dirty="0"/>
              <a:t>, which has common courses with the courses listed in the PCE study plan.</a:t>
            </a:r>
          </a:p>
          <a:p>
            <a:endParaRPr lang="ar-JO" dirty="0"/>
          </a:p>
        </p:txBody>
      </p:sp>
      <p:sp>
        <p:nvSpPr>
          <p:cNvPr id="4" name="Slide Number Placeholder 3">
            <a:extLst>
              <a:ext uri="{FF2B5EF4-FFF2-40B4-BE49-F238E27FC236}">
                <a16:creationId xmlns:a16="http://schemas.microsoft.com/office/drawing/2014/main" id="{1E17605F-4A15-411A-B533-E770DB9AEABF}"/>
              </a:ext>
            </a:extLst>
          </p:cNvPr>
          <p:cNvSpPr>
            <a:spLocks noGrp="1"/>
          </p:cNvSpPr>
          <p:nvPr>
            <p:ph type="sldNum" sz="quarter" idx="12"/>
          </p:nvPr>
        </p:nvSpPr>
        <p:spPr/>
        <p:txBody>
          <a:bodyPr/>
          <a:lstStyle/>
          <a:p>
            <a:fld id="{FE51E7F3-F8D6-48AB-BA47-930BEABE86EC}" type="slidenum">
              <a:rPr lang="en-US" smtClean="0"/>
              <a:t>6</a:t>
            </a:fld>
            <a:endParaRPr lang="en-US"/>
          </a:p>
        </p:txBody>
      </p:sp>
      <p:sp>
        <p:nvSpPr>
          <p:cNvPr id="5" name="Title 1">
            <a:extLst>
              <a:ext uri="{FF2B5EF4-FFF2-40B4-BE49-F238E27FC236}">
                <a16:creationId xmlns:a16="http://schemas.microsoft.com/office/drawing/2014/main" id="{8FBC337B-FA57-4BC5-9D51-927585A2DB0D}"/>
              </a:ext>
            </a:extLst>
          </p:cNvPr>
          <p:cNvSpPr>
            <a:spLocks noGrp="1"/>
          </p:cNvSpPr>
          <p:nvPr>
            <p:ph type="title"/>
          </p:nvPr>
        </p:nvSpPr>
        <p:spPr>
          <a:xfrm>
            <a:off x="1639887" y="147226"/>
            <a:ext cx="8912225" cy="640556"/>
          </a:xfrm>
        </p:spPr>
        <p:txBody>
          <a:bodyPr>
            <a:normAutofit fontScale="90000"/>
          </a:bodyPr>
          <a:lstStyle/>
          <a:p>
            <a:r>
              <a:rPr lang="en-US" sz="3600" dirty="0"/>
              <a:t>Flying Faculty Program</a:t>
            </a:r>
            <a:br>
              <a:rPr lang="en-US" sz="3600" dirty="0"/>
            </a:br>
            <a:endParaRPr lang="ar-JO" dirty="0"/>
          </a:p>
        </p:txBody>
      </p:sp>
    </p:spTree>
    <p:extLst>
      <p:ext uri="{BB962C8B-B14F-4D97-AF65-F5344CB8AC3E}">
        <p14:creationId xmlns:p14="http://schemas.microsoft.com/office/powerpoint/2010/main" val="2163617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55B7E-D5C8-4122-A232-CA4F26F76030}"/>
              </a:ext>
            </a:extLst>
          </p:cNvPr>
          <p:cNvSpPr>
            <a:spLocks noGrp="1"/>
          </p:cNvSpPr>
          <p:nvPr>
            <p:ph type="title"/>
          </p:nvPr>
        </p:nvSpPr>
        <p:spPr>
          <a:xfrm>
            <a:off x="1640156" y="147337"/>
            <a:ext cx="8911687" cy="1280890"/>
          </a:xfrm>
        </p:spPr>
        <p:txBody>
          <a:bodyPr/>
          <a:lstStyle/>
          <a:p>
            <a:r>
              <a:rPr lang="en-US" sz="3600" dirty="0"/>
              <a:t>The outgoing students; the internship</a:t>
            </a:r>
            <a:br>
              <a:rPr lang="en-US" sz="3600" dirty="0"/>
            </a:br>
            <a:endParaRPr lang="ar-JO" dirty="0"/>
          </a:p>
        </p:txBody>
      </p:sp>
      <p:sp>
        <p:nvSpPr>
          <p:cNvPr id="3" name="Content Placeholder 2">
            <a:extLst>
              <a:ext uri="{FF2B5EF4-FFF2-40B4-BE49-F238E27FC236}">
                <a16:creationId xmlns:a16="http://schemas.microsoft.com/office/drawing/2014/main" id="{504EE0C1-828E-4AEF-BE0B-2AB5A564F1A2}"/>
              </a:ext>
            </a:extLst>
          </p:cNvPr>
          <p:cNvSpPr>
            <a:spLocks noGrp="1"/>
          </p:cNvSpPr>
          <p:nvPr>
            <p:ph idx="1"/>
          </p:nvPr>
        </p:nvSpPr>
        <p:spPr>
          <a:xfrm>
            <a:off x="1469720" y="1428227"/>
            <a:ext cx="8915400" cy="3777622"/>
          </a:xfrm>
        </p:spPr>
        <p:txBody>
          <a:bodyPr>
            <a:noAutofit/>
          </a:bodyPr>
          <a:lstStyle/>
          <a:p>
            <a:r>
              <a:rPr lang="en-US" sz="3200" dirty="0"/>
              <a:t>The pandemic situation reduces internship opportunities</a:t>
            </a:r>
          </a:p>
          <a:p>
            <a:r>
              <a:rPr lang="en-US" sz="3200" dirty="0"/>
              <a:t>Database for potential internship hosting firms is needed.</a:t>
            </a:r>
          </a:p>
          <a:p>
            <a:r>
              <a:rPr lang="en-US" sz="3200" dirty="0"/>
              <a:t>Pre-approval of the internship is recommended; it is already done if the internship is to be conducted outside Germany, like in  Jordan, Kuwait, the States….</a:t>
            </a:r>
            <a:r>
              <a:rPr lang="en-US" sz="3200" dirty="0" err="1"/>
              <a:t>etc</a:t>
            </a:r>
            <a:endParaRPr lang="ar-JO" sz="3200" dirty="0"/>
          </a:p>
        </p:txBody>
      </p:sp>
      <p:sp>
        <p:nvSpPr>
          <p:cNvPr id="4" name="Slide Number Placeholder 3">
            <a:extLst>
              <a:ext uri="{FF2B5EF4-FFF2-40B4-BE49-F238E27FC236}">
                <a16:creationId xmlns:a16="http://schemas.microsoft.com/office/drawing/2014/main" id="{4FA43227-2344-4779-BA7C-0FC6104B91FE}"/>
              </a:ext>
            </a:extLst>
          </p:cNvPr>
          <p:cNvSpPr>
            <a:spLocks noGrp="1"/>
          </p:cNvSpPr>
          <p:nvPr>
            <p:ph type="sldNum" sz="quarter" idx="12"/>
          </p:nvPr>
        </p:nvSpPr>
        <p:spPr/>
        <p:txBody>
          <a:bodyPr/>
          <a:lstStyle/>
          <a:p>
            <a:fld id="{FE51E7F3-F8D6-48AB-BA47-930BEABE86EC}" type="slidenum">
              <a:rPr lang="en-US" smtClean="0"/>
              <a:t>7</a:t>
            </a:fld>
            <a:endParaRPr lang="en-US"/>
          </a:p>
        </p:txBody>
      </p:sp>
    </p:spTree>
    <p:extLst>
      <p:ext uri="{BB962C8B-B14F-4D97-AF65-F5344CB8AC3E}">
        <p14:creationId xmlns:p14="http://schemas.microsoft.com/office/powerpoint/2010/main" val="3060561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86D44-0F18-495B-B3D2-54DB1EAE7F49}"/>
              </a:ext>
            </a:extLst>
          </p:cNvPr>
          <p:cNvSpPr>
            <a:spLocks noGrp="1"/>
          </p:cNvSpPr>
          <p:nvPr>
            <p:ph type="title"/>
          </p:nvPr>
        </p:nvSpPr>
        <p:spPr/>
        <p:txBody>
          <a:bodyPr/>
          <a:lstStyle/>
          <a:p>
            <a:r>
              <a:rPr lang="en-US" sz="3600" dirty="0"/>
              <a:t>Study Groups</a:t>
            </a:r>
            <a:br>
              <a:rPr lang="en-US" sz="3600" dirty="0"/>
            </a:br>
            <a:endParaRPr lang="ar-JO" dirty="0"/>
          </a:p>
        </p:txBody>
      </p:sp>
      <p:sp>
        <p:nvSpPr>
          <p:cNvPr id="3" name="Content Placeholder 2">
            <a:extLst>
              <a:ext uri="{FF2B5EF4-FFF2-40B4-BE49-F238E27FC236}">
                <a16:creationId xmlns:a16="http://schemas.microsoft.com/office/drawing/2014/main" id="{925A11D2-9719-4A06-827A-7C8C7323C016}"/>
              </a:ext>
            </a:extLst>
          </p:cNvPr>
          <p:cNvSpPr>
            <a:spLocks noGrp="1"/>
          </p:cNvSpPr>
          <p:nvPr>
            <p:ph idx="1"/>
          </p:nvPr>
        </p:nvSpPr>
        <p:spPr>
          <a:xfrm>
            <a:off x="1638300" y="1540189"/>
            <a:ext cx="10333306" cy="3777622"/>
          </a:xfrm>
        </p:spPr>
        <p:txBody>
          <a:bodyPr>
            <a:noAutofit/>
          </a:bodyPr>
          <a:lstStyle/>
          <a:p>
            <a:r>
              <a:rPr lang="en-US" sz="2800" dirty="0"/>
              <a:t>Especially in the summer semester. </a:t>
            </a:r>
          </a:p>
          <a:p>
            <a:r>
              <a:rPr lang="en-US" sz="2800" dirty="0"/>
              <a:t>Prof. </a:t>
            </a:r>
            <a:r>
              <a:rPr lang="en-US" sz="2800" dirty="0" err="1"/>
              <a:t>Senz</a:t>
            </a:r>
            <a:r>
              <a:rPr lang="en-US" sz="2800" dirty="0"/>
              <a:t> from </a:t>
            </a:r>
            <a:r>
              <a:rPr lang="en-US" sz="2800" dirty="0" err="1"/>
              <a:t>Beuth</a:t>
            </a:r>
            <a:r>
              <a:rPr lang="en-US" sz="2800" dirty="0"/>
              <a:t> University of Applied Sciences Berlin is planning to fly to Jordan via the study group program</a:t>
            </a:r>
          </a:p>
          <a:p>
            <a:r>
              <a:rPr lang="en-US" sz="2800" dirty="0"/>
              <a:t>No restrictions on the invited professors and students, like the academic level, starting from the second- year students</a:t>
            </a:r>
          </a:p>
          <a:p>
            <a:r>
              <a:rPr lang="en-US" sz="2800" dirty="0"/>
              <a:t>Two -way visits are preferred </a:t>
            </a:r>
          </a:p>
          <a:p>
            <a:r>
              <a:rPr lang="en-US" sz="2800" dirty="0"/>
              <a:t>The summer semester is over early in September every year</a:t>
            </a:r>
            <a:endParaRPr lang="ar-JO" sz="2800" dirty="0"/>
          </a:p>
        </p:txBody>
      </p:sp>
      <p:sp>
        <p:nvSpPr>
          <p:cNvPr id="4" name="Slide Number Placeholder 3">
            <a:extLst>
              <a:ext uri="{FF2B5EF4-FFF2-40B4-BE49-F238E27FC236}">
                <a16:creationId xmlns:a16="http://schemas.microsoft.com/office/drawing/2014/main" id="{ADB6C967-5E53-4122-8B0D-1D3979FD9EE1}"/>
              </a:ext>
            </a:extLst>
          </p:cNvPr>
          <p:cNvSpPr>
            <a:spLocks noGrp="1"/>
          </p:cNvSpPr>
          <p:nvPr>
            <p:ph type="sldNum" sz="quarter" idx="12"/>
          </p:nvPr>
        </p:nvSpPr>
        <p:spPr/>
        <p:txBody>
          <a:bodyPr/>
          <a:lstStyle/>
          <a:p>
            <a:fld id="{FE51E7F3-F8D6-48AB-BA47-930BEABE86EC}" type="slidenum">
              <a:rPr lang="en-US" smtClean="0"/>
              <a:t>8</a:t>
            </a:fld>
            <a:endParaRPr lang="en-US"/>
          </a:p>
        </p:txBody>
      </p:sp>
    </p:spTree>
    <p:extLst>
      <p:ext uri="{BB962C8B-B14F-4D97-AF65-F5344CB8AC3E}">
        <p14:creationId xmlns:p14="http://schemas.microsoft.com/office/powerpoint/2010/main" val="345414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0AB50-968D-4AA8-A4BD-19445F1740DB}"/>
              </a:ext>
            </a:extLst>
          </p:cNvPr>
          <p:cNvSpPr>
            <a:spLocks noGrp="1"/>
          </p:cNvSpPr>
          <p:nvPr>
            <p:ph type="title"/>
          </p:nvPr>
        </p:nvSpPr>
        <p:spPr>
          <a:xfrm>
            <a:off x="2058353" y="147337"/>
            <a:ext cx="8911687" cy="1280890"/>
          </a:xfrm>
        </p:spPr>
        <p:txBody>
          <a:bodyPr>
            <a:normAutofit fontScale="90000"/>
          </a:bodyPr>
          <a:lstStyle/>
          <a:p>
            <a:r>
              <a:rPr lang="en-US" sz="3600" dirty="0"/>
              <a:t>M.Sc. In Quality Assurance and Analytical Chemistry</a:t>
            </a:r>
            <a:br>
              <a:rPr lang="en-US" sz="3600" dirty="0"/>
            </a:br>
            <a:endParaRPr lang="ar-JO" dirty="0"/>
          </a:p>
        </p:txBody>
      </p:sp>
      <p:sp>
        <p:nvSpPr>
          <p:cNvPr id="3" name="Content Placeholder 2">
            <a:extLst>
              <a:ext uri="{FF2B5EF4-FFF2-40B4-BE49-F238E27FC236}">
                <a16:creationId xmlns:a16="http://schemas.microsoft.com/office/drawing/2014/main" id="{2777977C-70FA-4028-A10A-DB966920CBCD}"/>
              </a:ext>
            </a:extLst>
          </p:cNvPr>
          <p:cNvSpPr>
            <a:spLocks noGrp="1"/>
          </p:cNvSpPr>
          <p:nvPr>
            <p:ph idx="1"/>
          </p:nvPr>
        </p:nvSpPr>
        <p:spPr>
          <a:xfrm>
            <a:off x="657726" y="1317674"/>
            <a:ext cx="11373853" cy="3777622"/>
          </a:xfrm>
        </p:spPr>
        <p:txBody>
          <a:bodyPr>
            <a:noAutofit/>
          </a:bodyPr>
          <a:lstStyle/>
          <a:p>
            <a:r>
              <a:rPr lang="en-US" sz="2400" dirty="0"/>
              <a:t>The program is vital and essential for Jordan and the Middle East, especially in Pharmaceutical Industry</a:t>
            </a:r>
          </a:p>
          <a:p>
            <a:r>
              <a:rPr lang="en-US" sz="2400" dirty="0"/>
              <a:t>Many are enthusiastic about the program at the GJU!</a:t>
            </a:r>
          </a:p>
          <a:p>
            <a:r>
              <a:rPr lang="en-US" sz="2400" dirty="0"/>
              <a:t>There are 14 pharmaceutical companies in Jordan, key ones are </a:t>
            </a:r>
            <a:r>
              <a:rPr lang="en-US" sz="2400" dirty="0" err="1"/>
              <a:t>Hikma</a:t>
            </a:r>
            <a:r>
              <a:rPr lang="en-US" sz="2400" dirty="0"/>
              <a:t>, JPM, and APM</a:t>
            </a:r>
          </a:p>
          <a:p>
            <a:r>
              <a:rPr lang="en-US" sz="2400" dirty="0"/>
              <a:t>The program will have its own special features</a:t>
            </a:r>
          </a:p>
          <a:p>
            <a:r>
              <a:rPr lang="en-US" sz="2400" dirty="0"/>
              <a:t>Enrolled students must have B1 level </a:t>
            </a:r>
          </a:p>
          <a:p>
            <a:r>
              <a:rPr lang="en-US" sz="2400" dirty="0"/>
              <a:t>Joint program between the GJU and a German partner</a:t>
            </a:r>
          </a:p>
          <a:p>
            <a:r>
              <a:rPr lang="en-US" sz="2400" dirty="0"/>
              <a:t>Potential partners are HS-Allen or HS-BRS</a:t>
            </a:r>
          </a:p>
          <a:p>
            <a:r>
              <a:rPr lang="en-US" sz="2400" dirty="0"/>
              <a:t>Students with B.Sc. Degree in Pharmacy or in PCE could be enrolled in the program</a:t>
            </a:r>
          </a:p>
          <a:p>
            <a:r>
              <a:rPr lang="en-US" sz="2400" dirty="0"/>
              <a:t>PCE graduates have already passed the B1 level</a:t>
            </a:r>
            <a:endParaRPr lang="ar-JO" sz="2400" dirty="0"/>
          </a:p>
        </p:txBody>
      </p:sp>
      <p:sp>
        <p:nvSpPr>
          <p:cNvPr id="4" name="Slide Number Placeholder 3">
            <a:extLst>
              <a:ext uri="{FF2B5EF4-FFF2-40B4-BE49-F238E27FC236}">
                <a16:creationId xmlns:a16="http://schemas.microsoft.com/office/drawing/2014/main" id="{F9E5A190-8206-44DE-A39A-5C38836DCB19}"/>
              </a:ext>
            </a:extLst>
          </p:cNvPr>
          <p:cNvSpPr>
            <a:spLocks noGrp="1"/>
          </p:cNvSpPr>
          <p:nvPr>
            <p:ph type="sldNum" sz="quarter" idx="12"/>
          </p:nvPr>
        </p:nvSpPr>
        <p:spPr/>
        <p:txBody>
          <a:bodyPr/>
          <a:lstStyle/>
          <a:p>
            <a:fld id="{FE51E7F3-F8D6-48AB-BA47-930BEABE86EC}" type="slidenum">
              <a:rPr lang="en-US" smtClean="0"/>
              <a:t>9</a:t>
            </a:fld>
            <a:endParaRPr lang="en-US"/>
          </a:p>
        </p:txBody>
      </p:sp>
    </p:spTree>
    <p:extLst>
      <p:ext uri="{BB962C8B-B14F-4D97-AF65-F5344CB8AC3E}">
        <p14:creationId xmlns:p14="http://schemas.microsoft.com/office/powerpoint/2010/main" val="79987289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851</Words>
  <Application>Microsoft Office PowerPoint</Application>
  <PresentationFormat>Breitbild</PresentationFormat>
  <Paragraphs>91</Paragraphs>
  <Slides>12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12</vt:i4>
      </vt:variant>
    </vt:vector>
  </HeadingPairs>
  <TitlesOfParts>
    <vt:vector size="17" baseType="lpstr">
      <vt:lpstr>Arial</vt:lpstr>
      <vt:lpstr>Calibri</vt:lpstr>
      <vt:lpstr>Century Gothic</vt:lpstr>
      <vt:lpstr>Wingdings 3</vt:lpstr>
      <vt:lpstr>Wisp</vt:lpstr>
      <vt:lpstr>Network Meeting SAMS (20/21.09.2021) TH Lübeck</vt:lpstr>
      <vt:lpstr>Outlines </vt:lpstr>
      <vt:lpstr>Pharmaceutical and Chemical Engineering Department; Statistics and Figures</vt:lpstr>
      <vt:lpstr>The academic staff</vt:lpstr>
      <vt:lpstr>Flying Faculty Program </vt:lpstr>
      <vt:lpstr>Flying Faculty Program </vt:lpstr>
      <vt:lpstr>The outgoing students; the internship </vt:lpstr>
      <vt:lpstr>Study Groups </vt:lpstr>
      <vt:lpstr>M.Sc. In Quality Assurance and Analytical Chemistry </vt:lpstr>
      <vt:lpstr>M.Sc. Program in Pharmaceutical and Chemical Engineering</vt:lpstr>
      <vt:lpstr>M.Sc. Program in Pharmaceutical and Chemical Engineering </vt:lpstr>
      <vt:lpstr>Train the Trainer </vt:lpstr>
    </vt:vector>
  </TitlesOfParts>
  <Company>GJU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Wildfeuer, Iris</cp:lastModifiedBy>
  <cp:revision>55</cp:revision>
  <dcterms:created xsi:type="dcterms:W3CDTF">2021-07-29T07:32:48Z</dcterms:created>
  <dcterms:modified xsi:type="dcterms:W3CDTF">2021-09-27T11:42:08Z</dcterms:modified>
</cp:coreProperties>
</file>